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1"/>
  </p:notesMasterIdLst>
  <p:sldIdLst>
    <p:sldId id="280" r:id="rId2"/>
    <p:sldId id="284" r:id="rId3"/>
    <p:sldId id="263" r:id="rId4"/>
    <p:sldId id="283" r:id="rId5"/>
    <p:sldId id="287" r:id="rId6"/>
    <p:sldId id="288" r:id="rId7"/>
    <p:sldId id="285" r:id="rId8"/>
    <p:sldId id="286" r:id="rId9"/>
    <p:sldId id="289" r:id="rId10"/>
    <p:sldId id="296" r:id="rId11"/>
    <p:sldId id="295" r:id="rId12"/>
    <p:sldId id="290" r:id="rId13"/>
    <p:sldId id="267" r:id="rId14"/>
    <p:sldId id="291" r:id="rId15"/>
    <p:sldId id="292" r:id="rId16"/>
    <p:sldId id="277" r:id="rId17"/>
    <p:sldId id="293" r:id="rId18"/>
    <p:sldId id="294" r:id="rId19"/>
    <p:sldId id="266" r:id="rId2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4662" autoAdjust="0"/>
  </p:normalViewPr>
  <p:slideViewPr>
    <p:cSldViewPr snapToGrid="0" snapToObjects="1">
      <p:cViewPr>
        <p:scale>
          <a:sx n="77" d="100"/>
          <a:sy n="77" d="100"/>
        </p:scale>
        <p:origin x="-11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72F78-18EF-4964-A141-E3D949BF94F5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1146-A7A3-4B4D-AABE-E1D73D2CE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A98AF03-7270-45C2-A683-C5E353EF01A5}" type="datetime4">
              <a:rPr lang="en-US" smtClean="0"/>
              <a:pPr/>
              <a:t>July 16, 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91440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8"/>
          <p:cNvGrpSpPr>
            <a:grpSpLocks/>
          </p:cNvGrpSpPr>
          <p:nvPr userDrawn="1"/>
        </p:nvGrpSpPr>
        <p:grpSpPr bwMode="auto">
          <a:xfrm>
            <a:off x="0" y="0"/>
            <a:ext cx="9144000" cy="717550"/>
            <a:chOff x="0" y="0"/>
            <a:chExt cx="9144000" cy="718115"/>
          </a:xfrm>
        </p:grpSpPr>
        <p:pic>
          <p:nvPicPr>
            <p:cNvPr id="16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7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260350" y="160464"/>
              <a:ext cx="1608138" cy="36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smtClean="0">
                  <a:solidFill>
                    <a:schemeClr val="bg1"/>
                  </a:solidFill>
                </a:rPr>
                <a:t>RocHackHealth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 bwMode="auto">
          <a:xfrm>
            <a:off x="4870450" y="195263"/>
            <a:ext cx="4194175" cy="511175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>
            <a:normAutofit fontScale="55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Provider Community Identification</a:t>
            </a: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9C6205-553C-45B9-B85A-6B1C02A035B6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470E8C2-E414-4716-94A8-0F9F9791A54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43AD1F-A835-4272-A9DB-05F58A533FF9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DA773D-828D-448C-ABE0-9085F13223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93482-8E69-40F7-BCAD-5662A6CADB27}" type="datetime4">
              <a:rPr lang="en-US" smtClean="0"/>
              <a:pPr/>
              <a:t>July 16,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E846921-169E-47B7-B2AD-1619598FD68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73FAFC-6F2F-4FA6-976F-282E63F31CB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5488C2-C384-4ABB-BA4A-842537152D8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C26727-FA3C-4155-8CAD-B82095BE775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00C-2CFB-4422-B766-41C851B7333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52BDDB-D569-46CC-891D-C632C7668ADA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4B5785-F2E7-4AD0-A8B8-4F8958FA32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4F7392-EE7D-4297-9299-2033F627E42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22275A2-7781-4719-9D6B-85E37C86B2B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2E088C-80A7-4F24-AD89-BEA5A90C1C8B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F26A236-9A53-43F3-860D-756B569F4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F0AB053-41FB-4B9B-8B3F-B994B96B920D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E4183-D00F-4055-873D-3377676785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7851C4-C7B6-4A25-8E8B-21831F8D6608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4B375C-C43C-4EBA-B54B-3EDD6F3D7A1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1C36D8A-CA4B-4E43-9254-A88AC6A1A85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0FB8D30-0871-4FE6-A8D4-B35695F9F16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633784" cy="4525963"/>
          </a:xfrm>
        </p:spPr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r>
              <a:rPr lang="en-US" sz="4800" b="1" dirty="0" smtClean="0"/>
              <a:t>Data Capstone Project Analytics </a:t>
            </a:r>
            <a:r>
              <a:rPr lang="en-US" sz="4800" b="1" dirty="0" smtClean="0"/>
              <a:t>for </a:t>
            </a:r>
            <a:r>
              <a:rPr lang="en-US" sz="4800" b="1" dirty="0" smtClean="0"/>
              <a:t>Data  </a:t>
            </a:r>
            <a:r>
              <a:rPr lang="en-US" sz="4800" b="1" dirty="0" smtClean="0"/>
              <a:t>Breaches – </a:t>
            </a:r>
            <a:r>
              <a:rPr lang="en-US" sz="4800" dirty="0"/>
              <a:t>Model Building &amp; Evaluation</a:t>
            </a:r>
            <a:r>
              <a:rPr lang="en-US" sz="4800" b="1" dirty="0" smtClean="0"/>
              <a:t>  </a:t>
            </a:r>
            <a:endParaRPr lang="en-US" sz="4800" b="1" dirty="0" smtClean="0"/>
          </a:p>
          <a:p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r>
              <a:rPr lang="en-US" b="1" dirty="0" smtClean="0"/>
              <a:t>presented </a:t>
            </a:r>
            <a:r>
              <a:rPr lang="en-US" b="1" dirty="0"/>
              <a:t>by </a:t>
            </a:r>
          </a:p>
          <a:p>
            <a:pPr marL="109728" indent="0" algn="ctr">
              <a:buNone/>
            </a:pPr>
            <a:r>
              <a:rPr lang="en-US" b="1" dirty="0"/>
              <a:t>Miriam Rodriguez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829"/>
      </p:ext>
    </p:extLst>
  </p:cSld>
  <p:clrMapOvr>
    <a:masterClrMapping/>
  </p:clrMapOvr>
  <p:transition advTm="1948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038492"/>
            <a:ext cx="6672648" cy="44248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SVM Confusion Matrix</a:t>
            </a:r>
            <a:endParaRPr lang="en-US" sz="32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80768" y="5463362"/>
            <a:ext cx="8106032" cy="7644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67265" y="5463361"/>
            <a:ext cx="8130745" cy="677947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Overall accuracy = 0.783211083945</a:t>
            </a:r>
          </a:p>
          <a:p>
            <a:r>
              <a:rPr lang="en-US" dirty="0"/>
              <a:t>Highest accuracy shows 'Hack' with 646 correct classifications</a:t>
            </a:r>
          </a:p>
          <a:p>
            <a:r>
              <a:rPr lang="en-US" dirty="0"/>
              <a:t>Next highest is 'Phys' with 429 correct classifications, then 'DISC' with 354 and PORT with 316.</a:t>
            </a:r>
          </a:p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2422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precision recall 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 18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0.88 0.88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0.88 		504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0.97 0.94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0.96 		746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1.00 0.99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165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0.89 0.96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0.92 		523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351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 73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1.00 0.77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0.87 		 74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/total </a:t>
            </a:r>
          </a:p>
          <a:p>
            <a:pPr marL="109728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0.94 	 0.94 	0.94 	    2454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Fit Data to Random Forest model/Classification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2568420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038492"/>
            <a:ext cx="6672648" cy="44248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Random Forest Confusion Matrix</a:t>
            </a:r>
            <a:endParaRPr lang="en-US" sz="32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668162" y="5376865"/>
            <a:ext cx="6586152" cy="127274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854412" y="5463362"/>
            <a:ext cx="5016842" cy="1272746"/>
          </a:xfrm>
          <a:prstGeom prst="rect">
            <a:avLst/>
          </a:prstGeom>
        </p:spPr>
        <p:txBody>
          <a:bodyPr vert="horz">
            <a:normAutofit fontScale="25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US" dirty="0" smtClean="0"/>
              <a:t>					Overall </a:t>
            </a:r>
            <a:r>
              <a:rPr lang="en-US" dirty="0"/>
              <a:t>accuracy 0.941320293399</a:t>
            </a:r>
          </a:p>
          <a:p>
            <a:r>
              <a:rPr lang="en-US" dirty="0">
                <a:cs typeface="Courier New" panose="02070309020205020404" pitchFamily="49" charset="0"/>
              </a:rPr>
              <a:t>CARD, STAT at 1.0 accuracy</a:t>
            </a:r>
          </a:p>
          <a:p>
            <a:r>
              <a:rPr lang="en-US" dirty="0">
                <a:cs typeface="Courier New" panose="02070309020205020404" pitchFamily="49" charset="0"/>
              </a:rPr>
              <a:t>PORT - 350 correctly predicted, </a:t>
            </a:r>
            <a:r>
              <a:rPr lang="en-US" dirty="0" smtClean="0">
                <a:cs typeface="Courier New" panose="02070309020205020404" pitchFamily="49" charset="0"/>
              </a:rPr>
              <a:t>  01 </a:t>
            </a:r>
            <a:r>
              <a:rPr lang="en-US" dirty="0">
                <a:cs typeface="Courier New" panose="02070309020205020404" pitchFamily="49" charset="0"/>
              </a:rPr>
              <a:t>miscategorized as DISC</a:t>
            </a:r>
          </a:p>
          <a:p>
            <a:r>
              <a:rPr lang="en-US" dirty="0">
                <a:cs typeface="Courier New" panose="02070309020205020404" pitchFamily="49" charset="0"/>
              </a:rPr>
              <a:t>INSD - 164 correctly predicted, </a:t>
            </a:r>
            <a:r>
              <a:rPr lang="en-US" dirty="0" smtClean="0">
                <a:cs typeface="Courier New" panose="02070309020205020404" pitchFamily="49" charset="0"/>
              </a:rPr>
              <a:t>   01 </a:t>
            </a:r>
            <a:r>
              <a:rPr lang="en-US" dirty="0">
                <a:cs typeface="Courier New" panose="02070309020205020404" pitchFamily="49" charset="0"/>
              </a:rPr>
              <a:t>miscategorized as HACK</a:t>
            </a:r>
          </a:p>
          <a:p>
            <a:r>
              <a:rPr lang="en-US" dirty="0">
                <a:cs typeface="Courier New" panose="02070309020205020404" pitchFamily="49" charset="0"/>
              </a:rPr>
              <a:t>PHYS - 501 correctly predicted, </a:t>
            </a:r>
            <a:r>
              <a:rPr lang="en-US" dirty="0" smtClean="0">
                <a:cs typeface="Courier New" panose="02070309020205020404" pitchFamily="49" charset="0"/>
              </a:rPr>
              <a:t>  06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16 </a:t>
            </a:r>
            <a:r>
              <a:rPr lang="en-US" dirty="0">
                <a:cs typeface="Courier New" panose="02070309020205020404" pitchFamily="49" charset="0"/>
              </a:rPr>
              <a:t>miscategorized as DISC</a:t>
            </a:r>
          </a:p>
          <a:p>
            <a:r>
              <a:rPr lang="en-US" dirty="0">
                <a:cs typeface="Courier New" panose="02070309020205020404" pitchFamily="49" charset="0"/>
              </a:rPr>
              <a:t>HACK - 703 correctly predicted, </a:t>
            </a:r>
            <a:r>
              <a:rPr lang="en-US" dirty="0" smtClean="0">
                <a:cs typeface="Courier New" panose="02070309020205020404" pitchFamily="49" charset="0"/>
              </a:rPr>
              <a:t> 33 </a:t>
            </a:r>
            <a:r>
              <a:rPr lang="en-US" dirty="0">
                <a:cs typeface="Courier New" panose="02070309020205020404" pitchFamily="49" charset="0"/>
              </a:rPr>
              <a:t>miscategorized as DISC, </a:t>
            </a:r>
            <a:r>
              <a:rPr lang="en-US" dirty="0" smtClean="0">
                <a:cs typeface="Courier New" panose="02070309020205020404" pitchFamily="49" charset="0"/>
              </a:rPr>
              <a:t>   10 </a:t>
            </a:r>
            <a:r>
              <a:rPr lang="en-US" dirty="0">
                <a:cs typeface="Courier New" panose="02070309020205020404" pitchFamily="49" charset="0"/>
              </a:rPr>
              <a:t>miscategorized as PHYS</a:t>
            </a:r>
          </a:p>
          <a:p>
            <a:r>
              <a:rPr lang="en-US" dirty="0">
                <a:cs typeface="Courier New" panose="02070309020205020404" pitchFamily="49" charset="0"/>
              </a:rPr>
              <a:t>DISC - 444 correctly predicted, </a:t>
            </a:r>
            <a:r>
              <a:rPr lang="en-US" dirty="0" smtClean="0">
                <a:cs typeface="Courier New" panose="02070309020205020404" pitchFamily="49" charset="0"/>
              </a:rPr>
              <a:t>   13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 47 </a:t>
            </a:r>
            <a:r>
              <a:rPr lang="en-US" dirty="0">
                <a:cs typeface="Courier New" panose="02070309020205020404" pitchFamily="49" charset="0"/>
              </a:rPr>
              <a:t>miscategorized as PHYS</a:t>
            </a:r>
          </a:p>
          <a:p>
            <a:r>
              <a:rPr lang="en-US" dirty="0">
                <a:cs typeface="Courier New" panose="02070309020205020404" pitchFamily="49" charset="0"/>
              </a:rPr>
              <a:t>UNKN - 057 correctly predicted, </a:t>
            </a:r>
            <a:r>
              <a:rPr lang="en-US" dirty="0" smtClean="0">
                <a:cs typeface="Courier New" panose="02070309020205020404" pitchFamily="49" charset="0"/>
              </a:rPr>
              <a:t>  01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10 </a:t>
            </a:r>
            <a:r>
              <a:rPr lang="en-US" dirty="0">
                <a:cs typeface="Courier New" panose="02070309020205020404" pitchFamily="49" charset="0"/>
              </a:rPr>
              <a:t>miscategorized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</a:p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29964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Conducted word frequency </a:t>
            </a:r>
            <a:r>
              <a:rPr lang="en-US" sz="2400" dirty="0" smtClean="0"/>
              <a:t>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-Data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" y="1562743"/>
            <a:ext cx="8585094" cy="45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3839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Results Bigram Word Frequency 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-Data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62037"/>
            <a:ext cx="69532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37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63828"/>
            <a:ext cx="8229600" cy="504346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themes here appear to be social security number, credit cards, birthdates, names and </a:t>
            </a:r>
            <a:r>
              <a:rPr lang="en-US" sz="2400" dirty="0" smtClean="0"/>
              <a:t>addresses, employees </a:t>
            </a:r>
            <a:r>
              <a:rPr lang="en-US" sz="2400" dirty="0"/>
              <a:t>and business associates.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91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Unsupervised – Word Cloud Analysis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" y="2273644"/>
            <a:ext cx="7241059" cy="39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8214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Assign the topics to the documents in corpus (Document-Topic Distribution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After Top </a:t>
            </a:r>
            <a:r>
              <a:rPr lang="en-US" dirty="0"/>
              <a:t>10 topics show persistent cases of physical loss and theft and hacking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1</a:t>
            </a:r>
            <a:r>
              <a:rPr lang="en-US" dirty="0" smtClean="0"/>
              <a:t>5 </a:t>
            </a:r>
            <a:r>
              <a:rPr lang="en-US" dirty="0" smtClean="0"/>
              <a:t>for the number of topics. 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pyLDAvis</a:t>
            </a:r>
            <a:r>
              <a:rPr lang="en-US" dirty="0" smtClean="0"/>
              <a:t> to </a:t>
            </a:r>
            <a:r>
              <a:rPr lang="en-US" dirty="0"/>
              <a:t>generate </a:t>
            </a:r>
            <a:r>
              <a:rPr lang="en-US" dirty="0" smtClean="0"/>
              <a:t>a </a:t>
            </a:r>
            <a:r>
              <a:rPr lang="en-US" dirty="0" err="1" smtClean="0"/>
              <a:t>Intertopic</a:t>
            </a:r>
            <a:r>
              <a:rPr lang="en-US" dirty="0" smtClean="0"/>
              <a:t> </a:t>
            </a:r>
            <a:r>
              <a:rPr lang="en-US" dirty="0"/>
              <a:t>Distance </a:t>
            </a:r>
            <a:r>
              <a:rPr lang="en-US" dirty="0" smtClean="0"/>
              <a:t>Map.</a:t>
            </a:r>
          </a:p>
          <a:p>
            <a:endParaRPr lang="en-US" dirty="0" smtClean="0"/>
          </a:p>
          <a:p>
            <a:r>
              <a:rPr lang="en-US" dirty="0"/>
              <a:t>Top topics appear to be related </a:t>
            </a:r>
            <a:r>
              <a:rPr lang="en-US" dirty="0"/>
              <a:t>to </a:t>
            </a:r>
            <a:endParaRPr lang="en-US" dirty="0" smtClean="0"/>
          </a:p>
          <a:p>
            <a:pPr lvl="1"/>
            <a:r>
              <a:rPr lang="en-US" dirty="0" smtClean="0"/>
              <a:t>Phishing </a:t>
            </a:r>
            <a:r>
              <a:rPr lang="en-US" dirty="0"/>
              <a:t>attacks through Email</a:t>
            </a:r>
          </a:p>
          <a:p>
            <a:pPr lvl="1"/>
            <a:r>
              <a:rPr lang="en-US" dirty="0"/>
              <a:t>Credit Card breaches at point of sale (i.e. Restaurants</a:t>
            </a:r>
          </a:p>
          <a:p>
            <a:pPr lvl="1"/>
            <a:r>
              <a:rPr lang="en-US" dirty="0"/>
              <a:t>Credit/Cards, bank accounts</a:t>
            </a:r>
          </a:p>
          <a:p>
            <a:pPr lvl="1"/>
            <a:r>
              <a:rPr lang="en-US" dirty="0"/>
              <a:t>Facebook, online, downloads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Methods/Results – </a:t>
            </a:r>
            <a:r>
              <a:rPr lang="en-US" sz="3200" dirty="0" smtClean="0"/>
              <a:t>LDA Topic Modeling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3539"/>
      </p:ext>
    </p:extLst>
  </p:cSld>
  <p:clrMapOvr>
    <a:masterClrMapping/>
  </p:clrMapOvr>
  <p:transition advTm="249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/>
          <a:lstStyle/>
          <a:p>
            <a:pPr marL="109728" indent="0">
              <a:buNone/>
            </a:pPr>
            <a:endParaRPr lang="en-US" dirty="0"/>
          </a:p>
          <a:p>
            <a:r>
              <a:rPr lang="en-US" dirty="0"/>
              <a:t>1) Hacking getting email, passwords, etc. </a:t>
            </a:r>
          </a:p>
          <a:p>
            <a:r>
              <a:rPr lang="en-US" dirty="0"/>
              <a:t>2) Credit card and bank accounts, lawsuit </a:t>
            </a:r>
          </a:p>
          <a:p>
            <a:r>
              <a:rPr lang="en-US" dirty="0"/>
              <a:t>3) Unauthorized access to payment systems</a:t>
            </a:r>
          </a:p>
          <a:p>
            <a:r>
              <a:rPr lang="en-US" dirty="0"/>
              <a:t>4) University, student, computer files, documents</a:t>
            </a:r>
          </a:p>
          <a:p>
            <a:r>
              <a:rPr lang="en-US" dirty="0"/>
              <a:t>9) Stolen laptop from employee containing patient medical information, birthdate, etc.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LDA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147294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dirty="0" smtClean="0"/>
              <a:t>Similar to LDA only in different order and less clear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 smtClean="0"/>
              <a:t>Breaches relating to business and servers. </a:t>
            </a:r>
            <a:endParaRPr lang="en-US" dirty="0"/>
          </a:p>
          <a:p>
            <a:r>
              <a:rPr lang="en-US" dirty="0"/>
              <a:t>2) </a:t>
            </a:r>
            <a:r>
              <a:rPr lang="en-US" dirty="0" smtClean="0"/>
              <a:t>Stolen </a:t>
            </a:r>
            <a:r>
              <a:rPr lang="en-US" dirty="0"/>
              <a:t>laptop from employee containing patient medical information.</a:t>
            </a:r>
          </a:p>
          <a:p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Breaches related to email</a:t>
            </a:r>
            <a:endParaRPr lang="en-US" dirty="0"/>
          </a:p>
          <a:p>
            <a:pPr marL="109728" indent="0">
              <a:buNone/>
            </a:pPr>
            <a:r>
              <a:rPr lang="en-US" dirty="0"/>
              <a:t>LSI shows topics that appear similar, harder to differentiate topics. 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 smtClean="0"/>
              <a:t>Prefer </a:t>
            </a:r>
            <a:r>
              <a:rPr lang="en-US" dirty="0"/>
              <a:t>LDA topic model.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LSI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838589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43490" y="1853514"/>
            <a:ext cx="6777319" cy="3979115"/>
          </a:xfrm>
        </p:spPr>
        <p:txBody>
          <a:bodyPr>
            <a:normAutofit/>
          </a:bodyPr>
          <a:lstStyle/>
          <a:p>
            <a:pPr marL="525780" indent="-457200"/>
            <a:r>
              <a:rPr lang="en-US" altLang="en-US" dirty="0" smtClean="0"/>
              <a:t>For unsupervised topic modeling, prefer LDA</a:t>
            </a:r>
          </a:p>
          <a:p>
            <a:pPr marL="525780" indent="-457200"/>
            <a:endParaRPr lang="en-US" altLang="en-US" dirty="0" smtClean="0"/>
          </a:p>
          <a:p>
            <a:pPr marL="525780" indent="-457200"/>
            <a:r>
              <a:rPr lang="en-US" altLang="en-US" dirty="0" smtClean="0"/>
              <a:t>For all supervised classification models for description data, </a:t>
            </a:r>
            <a:r>
              <a:rPr lang="en-US" altLang="en-US" dirty="0" smtClean="0"/>
              <a:t>will use Random Forest.</a:t>
            </a:r>
            <a:endParaRPr lang="en-US" altLang="en-US" dirty="0"/>
          </a:p>
          <a:p>
            <a:pPr marL="68580" indent="0" eaLnBrk="1" hangingPunct="1">
              <a:buNone/>
            </a:pPr>
            <a:endParaRPr lang="en-US" altLang="en-US" dirty="0" smtClean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43490" y="523090"/>
            <a:ext cx="7024744" cy="50457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  Conclusion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0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the best data model to use to predict: </a:t>
            </a:r>
          </a:p>
          <a:p>
            <a:endParaRPr lang="en-US" dirty="0"/>
          </a:p>
          <a:p>
            <a:pPr lvl="1"/>
            <a:r>
              <a:rPr lang="en-US" dirty="0" smtClean="0"/>
              <a:t>The type of breach that can occur in an organization (look at trends).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organizations are most vulnerable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Likelihood </a:t>
            </a:r>
            <a:r>
              <a:rPr lang="en-US" dirty="0"/>
              <a:t>of a specific type of breach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Purpose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7386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3192" lvl="1" indent="0">
              <a:buNone/>
            </a:pPr>
            <a:r>
              <a:rPr lang="en-US" dirty="0" smtClean="0"/>
              <a:t>Look at a variety of modeling approaches: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Unsupervised machine learning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Supervised </a:t>
            </a:r>
            <a:r>
              <a:rPr lang="en-US" dirty="0" smtClean="0"/>
              <a:t>machine learning - Classification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Linear regression and Logistic regression </a:t>
            </a:r>
            <a:endParaRPr lang="en-US" dirty="0"/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Adjust and finalize the model(s) that fits the data.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Fit the data into that model to answer business questions. </a:t>
            </a:r>
            <a:r>
              <a:rPr lang="en-US" dirty="0"/>
              <a:t> </a:t>
            </a:r>
            <a:endParaRPr lang="en-US" sz="2200" dirty="0"/>
          </a:p>
          <a:p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Modeling Approach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08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Breach Type as Classifier</a:t>
            </a:r>
          </a:p>
          <a:p>
            <a:endParaRPr lang="en-US" dirty="0" smtClean="0"/>
          </a:p>
          <a:p>
            <a:r>
              <a:rPr lang="en-US" dirty="0" smtClean="0"/>
              <a:t>Processed Descriptions from Privacy File</a:t>
            </a:r>
          </a:p>
          <a:p>
            <a:endParaRPr lang="en-US" dirty="0" smtClean="0"/>
          </a:p>
          <a:p>
            <a:r>
              <a:rPr lang="en-US" dirty="0" smtClean="0"/>
              <a:t>Preprocessing and feature engineering </a:t>
            </a:r>
            <a:r>
              <a:rPr lang="en-US" dirty="0"/>
              <a:t>(Words to </a:t>
            </a:r>
            <a:r>
              <a:rPr lang="en-US" dirty="0" smtClean="0"/>
              <a:t>Vectors)</a:t>
            </a:r>
          </a:p>
          <a:p>
            <a:endParaRPr lang="en-US" dirty="0" smtClean="0"/>
          </a:p>
          <a:p>
            <a:r>
              <a:rPr lang="en-US" dirty="0" smtClean="0"/>
              <a:t>Model Building, Validation, Evaluation using Split Validation, Grid Search, Cross Validation</a:t>
            </a:r>
          </a:p>
          <a:p>
            <a:endParaRPr lang="en-US" dirty="0" smtClean="0"/>
          </a:p>
          <a:p>
            <a:r>
              <a:rPr lang="en-US" dirty="0" smtClean="0"/>
              <a:t>Used a variety of classifiers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effectLst/>
              </a:rPr>
              <a:t>Supervised </a:t>
            </a:r>
            <a:r>
              <a:rPr lang="en-US" sz="3200" dirty="0">
                <a:effectLst/>
              </a:rPr>
              <a:t>Text Classification Modeling - Descriptions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268489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Classification Models Utilized for Text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2000" dirty="0" err="1"/>
              <a:t>kNeighbors</a:t>
            </a:r>
            <a:r>
              <a:rPr lang="en-US" sz="2000" dirty="0"/>
              <a:t> Classifier (</a:t>
            </a:r>
            <a:r>
              <a:rPr lang="en-US" sz="2000" dirty="0" err="1"/>
              <a:t>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endParaRPr lang="en-US" sz="2800" dirty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SVM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(Support Vector Machine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endParaRPr lang="en-US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000" dirty="0" smtClean="0"/>
              <a:t>0.63691931540342295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0.783211083945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6524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Classification Models Utilized for Text processing</a:t>
            </a:r>
            <a:br>
              <a:rPr lang="en-US" sz="2400" dirty="0" smtClean="0"/>
            </a:br>
            <a:r>
              <a:rPr lang="en-US" sz="2400" dirty="0" smtClean="0"/>
              <a:t>Adjustments to Improve Models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Removed Stop Words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sz="1800" dirty="0" smtClean="0"/>
              <a:t>After Grid Search-no adjust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Cross-Validation 10 fold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After </a:t>
            </a:r>
            <a:r>
              <a:rPr lang="en-US" dirty="0"/>
              <a:t>Grid </a:t>
            </a:r>
            <a:r>
              <a:rPr lang="en-US" dirty="0" smtClean="0"/>
              <a:t>Search – new parameters</a:t>
            </a:r>
            <a:endParaRPr lang="en-US" dirty="0"/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1800" dirty="0" err="1"/>
              <a:t>kNeighbors</a:t>
            </a:r>
            <a:r>
              <a:rPr lang="en-US" sz="2000" dirty="0"/>
              <a:t> Classifier (</a:t>
            </a:r>
            <a:r>
              <a:rPr lang="en-US" sz="2000" dirty="0" err="1"/>
              <a:t>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  <a:endParaRPr lang="en-US" sz="1800" dirty="0"/>
          </a:p>
          <a:p>
            <a:pPr marL="109728" indent="0">
              <a:buNone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SVM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(Support Vector Machine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0.66462917685411571</a:t>
            </a:r>
            <a:endParaRPr lang="en-US" sz="2000" dirty="0"/>
          </a:p>
          <a:p>
            <a:pPr marL="109728" indent="0">
              <a:buNone/>
            </a:pPr>
            <a:r>
              <a:rPr lang="en-US" sz="2000" dirty="0"/>
              <a:t>0.72290138549307248</a:t>
            </a:r>
          </a:p>
          <a:p>
            <a:pPr marL="109728" indent="0">
              <a:buNone/>
            </a:pPr>
            <a:r>
              <a:rPr lang="en-US" sz="2000" dirty="0" smtClean="0"/>
              <a:t>0.717871168729 0.68581907090464544</a:t>
            </a:r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0.783211083945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6302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0.00 0.00 0.00 18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0.78 0.30 0.43 504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0.59 0.93 0.72 746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0.83 0.21 0.34 165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0.61 0.80 0.69 523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0.77 0.75 0.76 351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0.00 0.00 0.00 73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0.00 0.00 0.00 74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 total 0.63 0.64 0.59 2454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89784"/>
            <a:ext cx="8229600" cy="83747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>
                <a:cs typeface="Courier New" panose="02070309020205020404" pitchFamily="49" charset="0"/>
              </a:rPr>
              <a:t>Classification Report: </a:t>
            </a:r>
            <a:br>
              <a:rPr lang="en-US" sz="3200" b="0" dirty="0" smtClean="0">
                <a:cs typeface="Courier New" panose="02070309020205020404" pitchFamily="49" charset="0"/>
              </a:rPr>
            </a:br>
            <a:r>
              <a:rPr lang="en-US" sz="3200" b="0" dirty="0" smtClean="0">
                <a:cs typeface="Courier New" panose="02070309020205020404" pitchFamily="49" charset="0"/>
              </a:rPr>
              <a:t>for Naïve Bayes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89081663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845850"/>
            <a:ext cx="5647037" cy="41233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4778" y="274638"/>
            <a:ext cx="8452022" cy="77568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Naïve Bayes Confusion Matrix</a:t>
            </a:r>
            <a:endParaRPr lang="en-US" sz="36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1276" y="4969240"/>
            <a:ext cx="8365524" cy="1038051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200" dirty="0"/>
              <a:t>Overall accuracy = 0.636919315403</a:t>
            </a:r>
          </a:p>
          <a:p>
            <a:r>
              <a:rPr lang="en-US" sz="1200" dirty="0"/>
              <a:t>Highest accuracy shows 'Hack' with 694 correct classifications</a:t>
            </a:r>
          </a:p>
          <a:p>
            <a:r>
              <a:rPr lang="en-US" sz="1200" dirty="0"/>
              <a:t>Next highest is 'Phys' with 421 correct classifications, then 'PORT' with 264.</a:t>
            </a:r>
          </a:p>
          <a:p>
            <a:r>
              <a:rPr lang="en-US" sz="1200" dirty="0"/>
              <a:t>200 were miscalculated as Hack when they should have been DISC. 153 were </a:t>
            </a:r>
            <a:r>
              <a:rPr lang="en-US" sz="1200" dirty="0" err="1" smtClean="0"/>
              <a:t>mis</a:t>
            </a:r>
            <a:r>
              <a:rPr lang="en-US" sz="1200" dirty="0" smtClean="0"/>
              <a:t>-categorized </a:t>
            </a:r>
            <a:r>
              <a:rPr lang="en-US" sz="1200" dirty="0"/>
              <a:t>as 'PHYS' when should be 'DISC'.</a:t>
            </a:r>
          </a:p>
          <a:p>
            <a:pPr defTabSz="914400" fontAlgn="auto"/>
            <a:endParaRPr lang="en-US" sz="1200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4197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0.44 	0.53 	 18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0.71 0.70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0.71 	504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0.83 0.87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0.85 	746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0.84 0.77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0.80 	165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0.74 0.82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0.78 	523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0.84 0.90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0.87 	351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0.73 0.52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0.61 	 73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0.67 0.05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0.10 	 74 </a:t>
            </a:r>
          </a:p>
          <a:p>
            <a:pPr marL="109728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 total 0.78 0.78 0.77 2454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Fit Data to SVM model/Classification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1582624"/>
      </p:ext>
    </p:extLst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14690</TotalTime>
  <Words>655</Words>
  <Application>Microsoft Office PowerPoint</Application>
  <PresentationFormat>On-screen Show (4:3)</PresentationFormat>
  <Paragraphs>176</Paragraphs>
  <Slides>19</Slides>
  <Notes>2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Concourse</vt:lpstr>
      <vt:lpstr>PowerPoint Presentation</vt:lpstr>
      <vt:lpstr>Purpose </vt:lpstr>
      <vt:lpstr>Modeling Approach</vt:lpstr>
      <vt:lpstr>Supervised Text Classification Modeling - Descriptions</vt:lpstr>
      <vt:lpstr>Classification Models Utilized for Text processing</vt:lpstr>
      <vt:lpstr>Classification Models Utilized for Text processing Adjustments to Improve Models</vt:lpstr>
      <vt:lpstr>Classification Report:  for Naïve Bayes</vt:lpstr>
      <vt:lpstr>Naïve Bayes Confusion Matrix</vt:lpstr>
      <vt:lpstr>Fit Data to SVM model/Classification Report</vt:lpstr>
      <vt:lpstr>SVM Confusion Matrix</vt:lpstr>
      <vt:lpstr>Fit Data to Random Forest model/Classification Report</vt:lpstr>
      <vt:lpstr>Random Forest Confusion Matrix</vt:lpstr>
      <vt:lpstr>Unsupervised -Data Preprocessing and Results</vt:lpstr>
      <vt:lpstr>Unsupervised -Data Preprocessing and Results</vt:lpstr>
      <vt:lpstr>Unsupervised – Word Cloud Analysis</vt:lpstr>
      <vt:lpstr>Methods/Results – LDA Topic Modeling</vt:lpstr>
      <vt:lpstr>Top Topics from LDA Model</vt:lpstr>
      <vt:lpstr>Top Topics from LSI Model</vt:lpstr>
      <vt:lpstr> 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Robert</dc:creator>
  <cp:lastModifiedBy>DOUGLAS RODRIGUEZ</cp:lastModifiedBy>
  <cp:revision>156</cp:revision>
  <dcterms:created xsi:type="dcterms:W3CDTF">2016-03-18T14:58:47Z</dcterms:created>
  <dcterms:modified xsi:type="dcterms:W3CDTF">2018-07-25T04:22:41Z</dcterms:modified>
</cp:coreProperties>
</file>